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5143500" cx="9144000"/>
  <p:notesSz cx="6858000" cy="9144000"/>
  <p:embeddedFontLst>
    <p:embeddedFont>
      <p:font typeface="Playfair Display"/>
      <p:regular r:id="rId13"/>
      <p:bold r:id="rId14"/>
      <p:italic r:id="rId15"/>
      <p:boldItalic r:id="rId16"/>
    </p:embeddedFont>
    <p:embeddedFont>
      <p:font typeface="Montserrat"/>
      <p:regular r:id="rId17"/>
      <p:bold r:id="rId18"/>
    </p:embeddedFont>
    <p:embeddedFont>
      <p:font typeface="Oswald"/>
      <p:regular r:id="rId19"/>
      <p:bold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swald-bold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PlayfairDisplay-regular.fntdata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PlayfairDisplay-italic.fntdata"/><Relationship Id="rId14" Type="http://schemas.openxmlformats.org/officeDocument/2006/relationships/font" Target="fonts/PlayfairDisplay-bold.fntdata"/><Relationship Id="rId17" Type="http://schemas.openxmlformats.org/officeDocument/2006/relationships/font" Target="fonts/Montserrat-regular.fntdata"/><Relationship Id="rId16" Type="http://schemas.openxmlformats.org/officeDocument/2006/relationships/font" Target="fonts/PlayfairDisplay-boldItalic.fntdata"/><Relationship Id="rId5" Type="http://schemas.openxmlformats.org/officeDocument/2006/relationships/slide" Target="slides/slide1.xml"/><Relationship Id="rId19" Type="http://schemas.openxmlformats.org/officeDocument/2006/relationships/font" Target="fonts/Oswald-regular.fntdata"/><Relationship Id="rId6" Type="http://schemas.openxmlformats.org/officeDocument/2006/relationships/slide" Target="slides/slide2.xml"/><Relationship Id="rId18" Type="http://schemas.openxmlformats.org/officeDocument/2006/relationships/font" Target="fonts/Montserrat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type="title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accent5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" name="Shape 17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6" name="Shape 26"/>
          <p:cNvSpPr txBox="1"/>
          <p:nvPr>
            <p:ph idx="2" type="body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3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" name="Shape 41"/>
          <p:cNvSpPr txBox="1"/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2" name="Shape 42"/>
          <p:cNvSpPr txBox="1"/>
          <p:nvPr>
            <p:ph idx="1" type="subTitle"/>
          </p:nvPr>
        </p:nvSpPr>
        <p:spPr>
          <a:xfrm>
            <a:off x="265500" y="2921400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Playfair Display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it"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3.gif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8.gif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1.jpg"/><Relationship Id="rId4" Type="http://schemas.openxmlformats.org/officeDocument/2006/relationships/image" Target="../media/image0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6.jpg"/><Relationship Id="rId4" Type="http://schemas.openxmlformats.org/officeDocument/2006/relationships/image" Target="../media/image0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/>
              <a:t> funzione informativa</a:t>
            </a:r>
          </a:p>
        </p:txBody>
      </p:sp>
      <p:sp>
        <p:nvSpPr>
          <p:cNvPr id="59" name="Shape 59"/>
          <p:cNvSpPr txBox="1"/>
          <p:nvPr>
            <p:ph idx="1" type="subTitle"/>
          </p:nvPr>
        </p:nvSpPr>
        <p:spPr>
          <a:xfrm>
            <a:off x="265500" y="2921400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/>
              <a:t>Ha lo scopo di informare</a:t>
            </a:r>
          </a:p>
          <a:p>
            <a:pPr lvl="0">
              <a:spcBef>
                <a:spcPts val="0"/>
              </a:spcBef>
              <a:buNone/>
            </a:pPr>
            <a:r>
              <a:rPr lang="it"/>
              <a:t>Esempi:</a:t>
            </a:r>
          </a:p>
          <a:p>
            <a:pPr lvl="0">
              <a:spcBef>
                <a:spcPts val="0"/>
              </a:spcBef>
              <a:buNone/>
            </a:pPr>
            <a:r>
              <a:rPr lang="it"/>
              <a:t>Fotografie, schemi, filmati, segnaletica stradale</a:t>
            </a:r>
          </a:p>
        </p:txBody>
      </p:sp>
      <p:sp>
        <p:nvSpPr>
          <p:cNvPr id="60" name="Shape 6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6950" y="1010976"/>
            <a:ext cx="4162104" cy="34083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/>
              <a:t>Funzione esortativa</a:t>
            </a:r>
          </a:p>
        </p:txBody>
      </p:sp>
      <p:sp>
        <p:nvSpPr>
          <p:cNvPr id="67" name="Shape 67"/>
          <p:cNvSpPr txBox="1"/>
          <p:nvPr>
            <p:ph idx="1" type="subTitle"/>
          </p:nvPr>
        </p:nvSpPr>
        <p:spPr>
          <a:xfrm>
            <a:off x="265500" y="2921400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/>
              <a:t>Lo scopo di invitare, incitare, indurre, un determinato comportamento.</a:t>
            </a:r>
          </a:p>
          <a:p>
            <a:pPr lvl="0">
              <a:spcBef>
                <a:spcPts val="0"/>
              </a:spcBef>
              <a:buNone/>
            </a:pPr>
            <a:r>
              <a:rPr lang="it"/>
              <a:t>Esempi: segnaletica stradale di pericolo, pubblicità progresso.</a:t>
            </a:r>
          </a:p>
        </p:txBody>
      </p:sp>
      <p:sp>
        <p:nvSpPr>
          <p:cNvPr id="68" name="Shape 68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9499" y="724200"/>
            <a:ext cx="3836999" cy="369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/>
              <a:t>Funzione espressiva.</a:t>
            </a:r>
          </a:p>
        </p:txBody>
      </p:sp>
      <p:sp>
        <p:nvSpPr>
          <p:cNvPr id="75" name="Shape 75"/>
          <p:cNvSpPr txBox="1"/>
          <p:nvPr>
            <p:ph idx="1" type="subTitle"/>
          </p:nvPr>
        </p:nvSpPr>
        <p:spPr>
          <a:xfrm>
            <a:off x="265500" y="2921400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/>
              <a:t>Allo scopo di esprimere sentimenti, oppure ironia, protesta, denuncia, ad esempio caricature pittura astratta come l'espressionismo</a:t>
            </a:r>
          </a:p>
        </p:txBody>
      </p:sp>
      <p:sp>
        <p:nvSpPr>
          <p:cNvPr id="76" name="Shape 76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5400" y="1081675"/>
            <a:ext cx="4045200" cy="3423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/>
              <a:t> Funzione estetica</a:t>
            </a:r>
          </a:p>
        </p:txBody>
      </p:sp>
      <p:sp>
        <p:nvSpPr>
          <p:cNvPr id="83" name="Shape 83"/>
          <p:cNvSpPr txBox="1"/>
          <p:nvPr>
            <p:ph idx="1" type="subTitle"/>
          </p:nvPr>
        </p:nvSpPr>
        <p:spPr>
          <a:xfrm>
            <a:off x="265500" y="2921400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/>
              <a:t>Hanno lo scopo di evidenziare le caratteristiche di </a:t>
            </a:r>
            <a:r>
              <a:rPr b="1" lang="it"/>
              <a:t>BELLEZZA </a:t>
            </a:r>
            <a:r>
              <a:rPr lang="it"/>
              <a:t>del soggetto raffigurato</a:t>
            </a:r>
          </a:p>
        </p:txBody>
      </p:sp>
      <p:sp>
        <p:nvSpPr>
          <p:cNvPr id="84" name="Shape 8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57725" y="724200"/>
            <a:ext cx="4586274" cy="34373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327750" y="447688"/>
            <a:ext cx="4045200" cy="1786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/>
              <a:t>Funzione narrativa</a:t>
            </a:r>
          </a:p>
        </p:txBody>
      </p:sp>
      <p:sp>
        <p:nvSpPr>
          <p:cNvPr id="91" name="Shape 91"/>
          <p:cNvSpPr txBox="1"/>
          <p:nvPr>
            <p:ph idx="1" type="subTitle"/>
          </p:nvPr>
        </p:nvSpPr>
        <p:spPr>
          <a:xfrm>
            <a:off x="265500" y="2233899"/>
            <a:ext cx="4169700" cy="2222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/>
              <a:t>Lo scopo di narrare e raccontare fatti, eventi, cronache, storia, oppure miti, leggende, favole.</a:t>
            </a:r>
          </a:p>
          <a:p>
            <a:pPr lvl="0">
              <a:spcBef>
                <a:spcPts val="0"/>
              </a:spcBef>
              <a:buNone/>
            </a:pPr>
            <a:r>
              <a:rPr lang="it"/>
              <a:t>Ad es. Colonna Traiana, ciclo Cappella Scrovegni.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2" name="Shape 92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1300" y="447700"/>
            <a:ext cx="4045200" cy="303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Shape 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67499" y="2233900"/>
            <a:ext cx="3376500" cy="26990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/>
              <a:t>Funzione celebrativa o enfatica</a:t>
            </a:r>
          </a:p>
        </p:txBody>
      </p:sp>
      <p:sp>
        <p:nvSpPr>
          <p:cNvPr id="100" name="Shape 100"/>
          <p:cNvSpPr txBox="1"/>
          <p:nvPr>
            <p:ph idx="1" type="subTitle"/>
          </p:nvPr>
        </p:nvSpPr>
        <p:spPr>
          <a:xfrm>
            <a:off x="265500" y="2921400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/>
              <a:t>Ha lo scopo di ricordare nella memoria di chi osserva eventi, fatti, personaggi. Ad esempio Colonna Traiana, arco di trionfo, statue equestri.</a:t>
            </a:r>
          </a:p>
        </p:txBody>
      </p:sp>
      <p:sp>
        <p:nvSpPr>
          <p:cNvPr id="101" name="Shape 10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8813" y="0"/>
            <a:ext cx="3372598" cy="2248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71424" y="1911199"/>
            <a:ext cx="3005074" cy="2999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ctrTitle"/>
          </p:nvPr>
        </p:nvSpPr>
        <p:spPr>
          <a:xfrm>
            <a:off x="344250" y="210463"/>
            <a:ext cx="8455500" cy="2146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/>
              <a:t>Funzione prevalente.</a:t>
            </a:r>
          </a:p>
        </p:txBody>
      </p:sp>
      <p:sp>
        <p:nvSpPr>
          <p:cNvPr id="109" name="Shape 109"/>
          <p:cNvSpPr txBox="1"/>
          <p:nvPr>
            <p:ph idx="1" type="subTitle"/>
          </p:nvPr>
        </p:nvSpPr>
        <p:spPr>
          <a:xfrm>
            <a:off x="344250" y="2917500"/>
            <a:ext cx="8688300" cy="1982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/>
              <a:t>Quando in una immagine che intende veicolare un messaggio visivo sono presenti più funzioni o finalità bisogna individuare la funzione prevalente ad esempio nella pubblicità la funzione prevalente e la funzione esortativa.</a:t>
            </a:r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3804625" y="1403850"/>
            <a:ext cx="4995000" cy="2146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/>
              <a:t>Funzione prevalente esortativa</a:t>
            </a:r>
          </a:p>
        </p:txBody>
      </p:sp>
      <p:pic>
        <p:nvPicPr>
          <p:cNvPr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047" y="263545"/>
            <a:ext cx="3320550" cy="442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01AFD1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